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7" r:id="rId4"/>
    <p:sldId id="288" r:id="rId5"/>
    <p:sldId id="289" r:id="rId6"/>
    <p:sldId id="258" r:id="rId7"/>
    <p:sldId id="259" r:id="rId8"/>
    <p:sldId id="260" r:id="rId9"/>
    <p:sldId id="293" r:id="rId10"/>
    <p:sldId id="295" r:id="rId11"/>
    <p:sldId id="262" r:id="rId12"/>
    <p:sldId id="263" r:id="rId13"/>
    <p:sldId id="264" r:id="rId14"/>
    <p:sldId id="281" r:id="rId15"/>
    <p:sldId id="282" r:id="rId16"/>
    <p:sldId id="283" r:id="rId17"/>
    <p:sldId id="284" r:id="rId18"/>
    <p:sldId id="265" r:id="rId19"/>
    <p:sldId id="266" r:id="rId20"/>
    <p:sldId id="267" r:id="rId21"/>
    <p:sldId id="268" r:id="rId22"/>
    <p:sldId id="286" r:id="rId23"/>
    <p:sldId id="271" r:id="rId24"/>
    <p:sldId id="290" r:id="rId25"/>
    <p:sldId id="291" r:id="rId26"/>
    <p:sldId id="272" r:id="rId27"/>
    <p:sldId id="280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53" d="100"/>
          <a:sy n="53" d="100"/>
        </p:scale>
        <p:origin x="67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nanda%20V%20F\Downloads\PCD%20Final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nanda%20V%20F\Downloads\PCD%20Final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nanda%20V%20F\Downloads\PCD%20Final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nanda%20V%20F\Downloads\PCD%20Final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nanda%20V%20F\Downloads\PCD%20Final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nanda%20V%20F\Downloads\PCD%20Fina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'[PCD Final.xls]Indicadores'!$C$4</c:f>
              <c:strCache>
                <c:ptCount val="1"/>
                <c:pt idx="0">
                  <c:v>Cobertura do Programa de Atenção à  Hipertensão Arterial Sistêmica na unidade de saúde</c:v>
                </c:pt>
              </c:strCache>
            </c:strRef>
          </c:tx>
          <c:spPr>
            <a:solidFill>
              <a:srgbClr val="558ED5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'[PCD Final.xls]Indicadores'!$D$3:$F$3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'[PCD Final.xls]Indicadores'!$D$4:$F$4</c:f>
              <c:numCache>
                <c:formatCode>0.0%</c:formatCode>
                <c:ptCount val="3"/>
                <c:pt idx="0">
                  <c:v>0.20094191522762953</c:v>
                </c:pt>
                <c:pt idx="1">
                  <c:v>0.35321821036106749</c:v>
                </c:pt>
                <c:pt idx="2">
                  <c:v>0.40659340659340659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EB-432E-8B54-82A337AB4E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71557424"/>
        <c:axId val="1"/>
      </c:barChart>
      <c:catAx>
        <c:axId val="7155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7155742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'[PCD Final.xls]Indicadores'!$R$4</c:f>
              <c:strCache>
                <c:ptCount val="1"/>
                <c:pt idx="0">
                  <c:v>Cobertura do Pprograma de Atenção à Diabetes Mellitus na unidade de saúde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'[PCD Final.xls]Indicadores'!$S$3:$U$3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'[PCD Final.xls]Indicadores'!$S$4:$U$4</c:f>
              <c:numCache>
                <c:formatCode>0.0%</c:formatCode>
                <c:ptCount val="3"/>
                <c:pt idx="0">
                  <c:v>0.12101910828025478</c:v>
                </c:pt>
                <c:pt idx="1">
                  <c:v>0.22292993630573249</c:v>
                </c:pt>
                <c:pt idx="2">
                  <c:v>0.26114649681528662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8A-425C-95C7-49B728E510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43983336"/>
        <c:axId val="1"/>
      </c:barChart>
      <c:catAx>
        <c:axId val="243983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24398333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'[PCD Final.xls]Indicadores'!$C$20</c:f>
              <c:strCache>
                <c:ptCount val="1"/>
                <c:pt idx="0">
                  <c:v>Proporção de pessoas com hipertensão com os exames complementares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'[PCD Final.xls]Indicadores'!$D$19:$F$19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'[PCD Final.xls]Indicadores'!$D$20:$F$20</c:f>
              <c:numCache>
                <c:formatCode>0.0%</c:formatCode>
                <c:ptCount val="3"/>
                <c:pt idx="0">
                  <c:v>0.546875</c:v>
                </c:pt>
                <c:pt idx="1">
                  <c:v>0.55111111111111111</c:v>
                </c:pt>
                <c:pt idx="2">
                  <c:v>0.7567567567567568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E7-4D7D-97C7-E080B8ABC6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98953560"/>
        <c:axId val="1"/>
      </c:barChart>
      <c:catAx>
        <c:axId val="198953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19895356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'[PCD Final.xls]Indicadores'!$R$20</c:f>
              <c:strCache>
                <c:ptCount val="1"/>
                <c:pt idx="0">
                  <c:v>Proporção de pessoas com diabetes com os exames complementares 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'[PCD Final.xls]Indicadores'!$S$19:$U$19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'[PCD Final.xls]Indicadores'!$S$20:$U$20</c:f>
              <c:numCache>
                <c:formatCode>0.0%</c:formatCode>
                <c:ptCount val="3"/>
                <c:pt idx="0">
                  <c:v>0.84210526315789469</c:v>
                </c:pt>
                <c:pt idx="1">
                  <c:v>0.8</c:v>
                </c:pt>
                <c:pt idx="2">
                  <c:v>0.80487804878048785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A6-4356-9BCA-9324202454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03702128"/>
        <c:axId val="1"/>
      </c:barChart>
      <c:catAx>
        <c:axId val="203702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20370212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'[PCD Final.xls]Indicadores'!$C$26</c:f>
              <c:strCache>
                <c:ptCount val="1"/>
                <c:pt idx="0">
                  <c:v>Proporção de pessoas com hipertensão com prescrição de medicamentos da Farmácia Popular/Hiperdia priorizada.      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'[PCD Final.xls]Indicadores'!$D$25:$F$25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'[PCD Final.xls]Indicadores'!$D$26:$F$26</c:f>
              <c:numCache>
                <c:formatCode>0.0%</c:formatCode>
                <c:ptCount val="3"/>
                <c:pt idx="0">
                  <c:v>1</c:v>
                </c:pt>
                <c:pt idx="1">
                  <c:v>0.98666666666666669</c:v>
                </c:pt>
                <c:pt idx="2">
                  <c:v>0.98841698841698844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A0-4CEE-9F26-732B17C19A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369107816"/>
        <c:axId val="1"/>
      </c:barChart>
      <c:catAx>
        <c:axId val="369107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36910781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'[PCD Final.xls]Indicadores'!$C$37</c:f>
              <c:strCache>
                <c:ptCount val="1"/>
                <c:pt idx="0">
                  <c:v>Proporção de pessoas com hipertensão faltosos às consultas com busca ativa 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'[PCD Final.xls]Indicadores'!$D$36:$F$36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'[PCD Final.xls]Indicadores'!$D$37:$F$37</c:f>
              <c:numCache>
                <c:formatCode>0.0%</c:formatCode>
                <c:ptCount val="3"/>
                <c:pt idx="0">
                  <c:v>0.88888888888888884</c:v>
                </c:pt>
                <c:pt idx="1">
                  <c:v>0.95238095238095233</c:v>
                </c:pt>
                <c:pt idx="2">
                  <c:v>0.96969696969696972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EB-4BA6-9DF3-617969E188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98942040"/>
        <c:axId val="1"/>
      </c:barChart>
      <c:catAx>
        <c:axId val="19894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19894204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68F52-ACE3-4A0B-A546-9AB63416846B}" type="datetimeFigureOut">
              <a:rPr lang="pt-BR" smtClean="0"/>
              <a:t>29/03/2016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6A78-0091-44EF-B4F3-D9AA54ABB4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5360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68F52-ACE3-4A0B-A546-9AB63416846B}" type="datetimeFigureOut">
              <a:rPr lang="pt-BR" smtClean="0"/>
              <a:t>29/03/2016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6A78-0091-44EF-B4F3-D9AA54ABB4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109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68F52-ACE3-4A0B-A546-9AB63416846B}" type="datetimeFigureOut">
              <a:rPr lang="pt-BR" smtClean="0"/>
              <a:t>29/03/2016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6A78-0091-44EF-B4F3-D9AA54ABB4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3531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68F52-ACE3-4A0B-A546-9AB63416846B}" type="datetimeFigureOut">
              <a:rPr lang="pt-BR" smtClean="0"/>
              <a:t>29/03/2016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6A78-0091-44EF-B4F3-D9AA54ABB4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297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68F52-ACE3-4A0B-A546-9AB63416846B}" type="datetimeFigureOut">
              <a:rPr lang="pt-BR" smtClean="0"/>
              <a:t>29/03/2016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6A78-0091-44EF-B4F3-D9AA54ABB4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6256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68F52-ACE3-4A0B-A546-9AB63416846B}" type="datetimeFigureOut">
              <a:rPr lang="pt-BR" smtClean="0"/>
              <a:t>29/03/2016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6A78-0091-44EF-B4F3-D9AA54ABB4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7048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68F52-ACE3-4A0B-A546-9AB63416846B}" type="datetimeFigureOut">
              <a:rPr lang="pt-BR" smtClean="0"/>
              <a:t>29/03/2016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6A78-0091-44EF-B4F3-D9AA54ABB4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1992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68F52-ACE3-4A0B-A546-9AB63416846B}" type="datetimeFigureOut">
              <a:rPr lang="pt-BR" smtClean="0"/>
              <a:t>29/03/2016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6A78-0091-44EF-B4F3-D9AA54ABB4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986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68F52-ACE3-4A0B-A546-9AB63416846B}" type="datetimeFigureOut">
              <a:rPr lang="pt-BR" smtClean="0"/>
              <a:t>29/03/2016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6A78-0091-44EF-B4F3-D9AA54ABB4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5242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68F52-ACE3-4A0B-A546-9AB63416846B}" type="datetimeFigureOut">
              <a:rPr lang="pt-BR" smtClean="0"/>
              <a:t>29/03/2016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6A78-0091-44EF-B4F3-D9AA54ABB4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8562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68F52-ACE3-4A0B-A546-9AB63416846B}" type="datetimeFigureOut">
              <a:rPr lang="pt-BR" smtClean="0"/>
              <a:t>29/03/2016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6A78-0091-44EF-B4F3-D9AA54ABB4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3223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68F52-ACE3-4A0B-A546-9AB63416846B}" type="datetimeFigureOut">
              <a:rPr lang="pt-BR" smtClean="0"/>
              <a:t>29/03/2016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36A78-0091-44EF-B4F3-D9AA54ABB4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057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090883" y="91094"/>
            <a:ext cx="598573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100" b="1" dirty="0">
                <a:latin typeface="Arial" panose="020B0604020202020204" pitchFamily="34" charset="0"/>
                <a:cs typeface="Arial" panose="020B0604020202020204" pitchFamily="34" charset="0"/>
              </a:rPr>
              <a:t>Universidade Aberta do SUS - UNASUS</a:t>
            </a:r>
            <a:endParaRPr lang="en-US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100" b="1" dirty="0">
                <a:latin typeface="Arial" panose="020B0604020202020204" pitchFamily="34" charset="0"/>
                <a:cs typeface="Arial" panose="020B0604020202020204" pitchFamily="34" charset="0"/>
              </a:rPr>
              <a:t>Universidade Federal de Pelotas</a:t>
            </a:r>
            <a:endParaRPr lang="en-US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100" b="1" dirty="0">
                <a:latin typeface="Arial" panose="020B0604020202020204" pitchFamily="34" charset="0"/>
                <a:cs typeface="Arial" panose="020B0604020202020204" pitchFamily="34" charset="0"/>
              </a:rPr>
              <a:t>Especialização em Saúde da Família</a:t>
            </a:r>
            <a:endParaRPr lang="en-US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100" b="1" dirty="0">
                <a:latin typeface="Arial" panose="020B0604020202020204" pitchFamily="34" charset="0"/>
                <a:cs typeface="Arial" panose="020B0604020202020204" pitchFamily="34" charset="0"/>
              </a:rPr>
              <a:t>Modalidade a Distância</a:t>
            </a:r>
          </a:p>
          <a:p>
            <a:pPr algn="ctr"/>
            <a:r>
              <a:rPr lang="pt-BR" sz="2100" b="1" dirty="0">
                <a:latin typeface="Arial" panose="020B0604020202020204" pitchFamily="34" charset="0"/>
                <a:cs typeface="Arial" panose="020B0604020202020204" pitchFamily="34" charset="0"/>
              </a:rPr>
              <a:t>Turma 9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9" descr="http://dms.ufpel.edu.br/aquares/images/stories/logos/unasus-ufpe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66" y="104362"/>
            <a:ext cx="1368152" cy="112908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ângulo 6"/>
          <p:cNvSpPr/>
          <p:nvPr/>
        </p:nvSpPr>
        <p:spPr>
          <a:xfrm>
            <a:off x="0" y="2534683"/>
            <a:ext cx="12192000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Melhoria da Atenção à Saúde de Usuários com Hipertensão Arterial Sistêmica</a:t>
            </a:r>
          </a:p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e/ou Diabetes Mellitus na UBS/ESF Padre Teodoro, Envira/AM </a:t>
            </a:r>
          </a:p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8" name="Retângulo 7"/>
          <p:cNvSpPr/>
          <p:nvPr/>
        </p:nvSpPr>
        <p:spPr>
          <a:xfrm>
            <a:off x="3366919" y="4703096"/>
            <a:ext cx="48336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pt-BR" b="1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German</a:t>
            </a:r>
            <a:r>
              <a:rPr lang="pt-BR" b="1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Martinez </a:t>
            </a:r>
            <a:r>
              <a:rPr lang="pt-BR" b="1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Bretana</a:t>
            </a:r>
            <a:endParaRPr lang="pt-BR" b="1" dirty="0">
              <a:solidFill>
                <a:srgbClr val="000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ctr">
              <a:lnSpc>
                <a:spcPct val="150000"/>
              </a:lnSpc>
              <a:spcAft>
                <a:spcPts val="0"/>
              </a:spcAft>
            </a:pPr>
            <a:endParaRPr lang="pt-BR" b="1" dirty="0">
              <a:solidFill>
                <a:srgbClr val="00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ctr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Orientador: </a:t>
            </a:r>
            <a:r>
              <a:rPr lang="pt-BR" b="1" dirty="0">
                <a:latin typeface="Arial Black" panose="020B0A04020102020204" pitchFamily="34" charset="0"/>
              </a:rPr>
              <a:t>Fernanda Ferreira</a:t>
            </a:r>
          </a:p>
          <a:p>
            <a:pPr indent="540385" algn="ctr">
              <a:lnSpc>
                <a:spcPct val="150000"/>
              </a:lnSpc>
            </a:pPr>
            <a:endParaRPr lang="pt-BR" dirty="0">
              <a:latin typeface="Arial Black" panose="020B0A04020102020204" pitchFamily="34" charset="0"/>
            </a:endParaRPr>
          </a:p>
          <a:p>
            <a:pPr indent="540385" algn="ctr">
              <a:lnSpc>
                <a:spcPct val="150000"/>
              </a:lnSpc>
            </a:pPr>
            <a:r>
              <a:rPr lang="pt-BR" dirty="0">
                <a:latin typeface="Arial Black" panose="020B0A04020102020204" pitchFamily="34" charset="0"/>
              </a:rPr>
              <a:t>2016</a:t>
            </a:r>
          </a:p>
          <a:p>
            <a:pPr indent="540385" algn="ctr">
              <a:lnSpc>
                <a:spcPct val="150000"/>
              </a:lnSpc>
              <a:spcAft>
                <a:spcPts val="0"/>
              </a:spcAft>
            </a:pPr>
            <a:endParaRPr lang="pt-BR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9" descr="http://dms.ufpel.edu.br/aquares/images/stories/logos/unasus-ufpe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285" y="104362"/>
            <a:ext cx="1368152" cy="1129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518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1.bp.blogspot.com/-Lf05bUDKQls/U9Y6bh6cnRI/AAAAAAABzwY/1Fir0DYpZFA/s1600/hipertens%C3%A3o+e+di%C3%A1bet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242" y="2584479"/>
            <a:ext cx="1219406" cy="1224850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OBJETIVO GERAL / ESPECÍFICOS</a:t>
            </a:r>
          </a:p>
        </p:txBody>
      </p:sp>
      <p:pic>
        <p:nvPicPr>
          <p:cNvPr id="4" name="Picture 9" descr="http://dms.ufpel.edu.br/aquares/images/stories/logos/unasus-ufpel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36" y="230188"/>
            <a:ext cx="1152128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384629" y="1266116"/>
            <a:ext cx="11161484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Melhorar a atenção à saúde de usuários com HAS e/ou DM na UBS/ESF Padre Teodoro, Envira / AM</a:t>
            </a:r>
            <a:endParaRPr lang="pt-BR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38200" y="3809329"/>
            <a:ext cx="102216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Melhorar a cobertura e a adesão; </a:t>
            </a:r>
          </a:p>
          <a:p>
            <a:pPr algn="ctr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Melhorar a qualidade dos serviços de saúde; </a:t>
            </a:r>
          </a:p>
          <a:p>
            <a:pPr algn="ctr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Melhorar o registro das informações; </a:t>
            </a:r>
          </a:p>
          <a:p>
            <a:pPr algn="ctr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Mapear usuários </a:t>
            </a:r>
            <a:r>
              <a:rPr lang="pt-BR" sz="2400">
                <a:latin typeface="Arial" panose="020B0604020202020204" pitchFamily="34" charset="0"/>
                <a:cs typeface="Arial" panose="020B0604020202020204" pitchFamily="34" charset="0"/>
              </a:rPr>
              <a:t>de risco;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Promover a Saúde no programa</a:t>
            </a:r>
          </a:p>
        </p:txBody>
      </p:sp>
    </p:spTree>
    <p:extLst>
      <p:ext uri="{BB962C8B-B14F-4D97-AF65-F5344CB8AC3E}">
        <p14:creationId xmlns:p14="http://schemas.microsoft.com/office/powerpoint/2010/main" val="1113412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</a:p>
        </p:txBody>
      </p:sp>
      <p:pic>
        <p:nvPicPr>
          <p:cNvPr id="4" name="Picture 9" descr="http://dms.ufpel.edu.br/aquares/images/stories/logos/unasus-ufpe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86" y="354001"/>
            <a:ext cx="1152128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159657" y="1421545"/>
            <a:ext cx="118291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Objetivo 1. Ampliar a cobertura de usuários com HAS e/ou DM na UBS.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Meta 1.1. Cadastrar 700% dos usuários com HAS da área de abrangência no Programa de Atenção à Hipertensão Arterial e à Diabetes Mellitus da unidade de saúde.</a:t>
            </a:r>
          </a:p>
          <a:p>
            <a:pPr algn="just"/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7634514" y="3730171"/>
            <a:ext cx="294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Mês 1: n = 128 usuários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Mês 2: n = 225 usuários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Mês 3: n = 259 usuários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065554" y="6187440"/>
            <a:ext cx="4084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Planilha de Coleta de Dados, 2015</a:t>
            </a:r>
          </a:p>
        </p:txBody>
      </p:sp>
      <p:sp>
        <p:nvSpPr>
          <p:cNvPr id="9" name="Seta para a Direita 8"/>
          <p:cNvSpPr/>
          <p:nvPr/>
        </p:nvSpPr>
        <p:spPr>
          <a:xfrm>
            <a:off x="7065554" y="2621874"/>
            <a:ext cx="1004389" cy="5277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8302171" y="2697813"/>
            <a:ext cx="3686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Estimativa – PCD: 637 usuários</a:t>
            </a:r>
            <a:endParaRPr lang="pt-BR" dirty="0"/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2362722534"/>
              </p:ext>
            </p:extLst>
          </p:nvPr>
        </p:nvGraphicFramePr>
        <p:xfrm>
          <a:off x="450486" y="2859314"/>
          <a:ext cx="6066428" cy="3093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69282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2400" b="1" dirty="0"/>
          </a:p>
        </p:txBody>
      </p:sp>
      <p:pic>
        <p:nvPicPr>
          <p:cNvPr id="4" name="Picture 9" descr="http://dms.ufpel.edu.br/aquares/images/stories/logos/unasus-ufpe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86" y="354001"/>
            <a:ext cx="1152128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450487" y="1515981"/>
            <a:ext cx="114335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Meta 1.2 Cadastrar 50% dos usuários com DM da área de abrangência no Programa de Atenção à Hipertensão Arterial e à Diabetes Mellitus da unidade de saúde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7799672" y="6165181"/>
            <a:ext cx="4084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Planilha de Coleta de Dados, 2015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069943" y="3979080"/>
            <a:ext cx="294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Mês 1: n = 19 usuários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Mês 2: n = 35 usuários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Mês 3: n = 41 usuários</a:t>
            </a:r>
          </a:p>
        </p:txBody>
      </p:sp>
      <p:sp>
        <p:nvSpPr>
          <p:cNvPr id="10" name="Seta para a Direita 9"/>
          <p:cNvSpPr/>
          <p:nvPr/>
        </p:nvSpPr>
        <p:spPr>
          <a:xfrm>
            <a:off x="7065554" y="2621874"/>
            <a:ext cx="1004389" cy="5277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8302171" y="2697813"/>
            <a:ext cx="3686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Estimativa – PCD: 157 usuários</a:t>
            </a:r>
            <a:endParaRPr lang="pt-BR" dirty="0"/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389543281"/>
              </p:ext>
            </p:extLst>
          </p:nvPr>
        </p:nvGraphicFramePr>
        <p:xfrm>
          <a:off x="450486" y="2841544"/>
          <a:ext cx="6240600" cy="3323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57706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</a:p>
        </p:txBody>
      </p:sp>
      <p:pic>
        <p:nvPicPr>
          <p:cNvPr id="4" name="Picture 9" descr="http://dms.ufpel.edu.br/aquares/images/stories/logos/unasus-ufpe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86" y="354001"/>
            <a:ext cx="1152128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335281" y="1552074"/>
            <a:ext cx="115487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Objetivo 2: Melhorar a qualidade da atenção a usuário com HAS e/ou DM.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Meta 2.1: Realizar exame clínico apropriado em 100% dos usuários com HAS.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7799672" y="6165181"/>
            <a:ext cx="4084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Planilha de Coleta de Dados, 2015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35281" y="2913635"/>
            <a:ext cx="8808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Meta 2.2: Realizar exame clínico apropriado em 100% dos usuários com DM.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35281" y="3729737"/>
            <a:ext cx="11370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Meta 2.3: Realizar exame dos pés em 100% das pessoas com diabetes a cada três meses (palpação dos pulsos tibial posterior e pedioso e medida da sensibilidade).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3516856" y="5072080"/>
            <a:ext cx="5007429" cy="7402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Alcance das metas – 100% (todos os meses)</a:t>
            </a:r>
          </a:p>
        </p:txBody>
      </p:sp>
    </p:spTree>
    <p:extLst>
      <p:ext uri="{BB962C8B-B14F-4D97-AF65-F5344CB8AC3E}">
        <p14:creationId xmlns:p14="http://schemas.microsoft.com/office/powerpoint/2010/main" val="1600839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</a:p>
        </p:txBody>
      </p:sp>
      <p:pic>
        <p:nvPicPr>
          <p:cNvPr id="4" name="Picture 9" descr="http://dms.ufpel.edu.br/aquares/images/stories/logos/unasus-ufpe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86" y="354001"/>
            <a:ext cx="1152128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335281" y="1552074"/>
            <a:ext cx="1154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Meta 2.4: Garantir a 100% dos usuários com HAS a realização de exames complementares em dia de acordo com o protocolo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7799672" y="6165181"/>
            <a:ext cx="4084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Planilha de Coleta de Dados, 2015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8069943" y="3979080"/>
            <a:ext cx="294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Mês 1: n = 70 usuários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Mês 2: n = 124 usuários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Mês 3: n = 196 usuários</a:t>
            </a: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933880073"/>
              </p:ext>
            </p:extLst>
          </p:nvPr>
        </p:nvGraphicFramePr>
        <p:xfrm>
          <a:off x="450485" y="2714171"/>
          <a:ext cx="6922771" cy="3261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1375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</a:p>
        </p:txBody>
      </p:sp>
      <p:pic>
        <p:nvPicPr>
          <p:cNvPr id="4" name="Picture 9" descr="http://dms.ufpel.edu.br/aquares/images/stories/logos/unasus-ufpe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86" y="354001"/>
            <a:ext cx="1152128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335281" y="1552074"/>
            <a:ext cx="1154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Meta 2.5: Garantir a 100% dos usuários com DM a realização de exames complementares em dia de acordo com o protocolo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7799672" y="6165181"/>
            <a:ext cx="4084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Planilha de Coleta de Dados, 2015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8069943" y="3979080"/>
            <a:ext cx="294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Mês 1: n = 16 usuários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Mês 2: n = 28 usuários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Mês 3: n = 33 usuários</a:t>
            </a: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677844586"/>
              </p:ext>
            </p:extLst>
          </p:nvPr>
        </p:nvGraphicFramePr>
        <p:xfrm>
          <a:off x="450486" y="2877637"/>
          <a:ext cx="6937285" cy="3287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6954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</a:p>
        </p:txBody>
      </p:sp>
      <p:pic>
        <p:nvPicPr>
          <p:cNvPr id="4" name="Picture 9" descr="http://dms.ufpel.edu.br/aquares/images/stories/logos/unasus-ufpe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86" y="354001"/>
            <a:ext cx="1152128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335281" y="1552074"/>
            <a:ext cx="1154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Meta 2.6: Priorizar a prescrição de medicamentos da farmácia popular para 100% dos usuários com HAS cadastrados na unidade de saúde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7799672" y="6165181"/>
            <a:ext cx="4084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Planilha de Coleta de Dados, 2015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8069943" y="3979080"/>
            <a:ext cx="294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Mês 1: n = 128 usuários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Mês 2: n = 222 usuários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Mês 3: n = 256 usuários</a:t>
            </a: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452644900"/>
              </p:ext>
            </p:extLst>
          </p:nvPr>
        </p:nvGraphicFramePr>
        <p:xfrm>
          <a:off x="450486" y="2877637"/>
          <a:ext cx="6850200" cy="3346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1786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</a:p>
        </p:txBody>
      </p:sp>
      <p:pic>
        <p:nvPicPr>
          <p:cNvPr id="4" name="Picture 9" descr="http://dms.ufpel.edu.br/aquares/images/stories/logos/unasus-ufpe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86" y="354001"/>
            <a:ext cx="1152128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335280" y="2084675"/>
            <a:ext cx="1154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Meta 2.7: Priorizar a prescrição de medicamentos da farmácia popular para 100% dos usuários com DM cadastrados na unidade de saúde.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7799672" y="6165181"/>
            <a:ext cx="4084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Planilha de Coleta de Dados, 2015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21644" y="3370259"/>
            <a:ext cx="11548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Meta 2.8: Realizar avaliação da necessidade de atendimento odontológico em 100% dos usuários com HAS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21644" y="4425010"/>
            <a:ext cx="113705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Meta 2.9: Realizar avaliação da necessidade de atendimento odontológico em 100% dos usuários com DM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921" y="5109647"/>
            <a:ext cx="5007429" cy="7402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Alcance das metas – 100% (todos os meses)</a:t>
            </a:r>
          </a:p>
        </p:txBody>
      </p:sp>
    </p:spTree>
    <p:extLst>
      <p:ext uri="{BB962C8B-B14F-4D97-AF65-F5344CB8AC3E}">
        <p14:creationId xmlns:p14="http://schemas.microsoft.com/office/powerpoint/2010/main" val="3559150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</a:p>
        </p:txBody>
      </p:sp>
      <p:pic>
        <p:nvPicPr>
          <p:cNvPr id="4" name="Picture 9" descr="http://dms.ufpel.edu.br/aquares/images/stories/logos/unasus-ufpe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86" y="354001"/>
            <a:ext cx="1152128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450487" y="1407695"/>
            <a:ext cx="115891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Objetivo 3 Melhorar a adesão de usuário com HAS e/ou DM ao programa.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Meta 3.1: Buscar 100% dos usuários com HAS faltosos às consultas na unidade de saúde conforme a periodicidade recomendada.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7799672" y="6165181"/>
            <a:ext cx="4084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Planilha de Coleta de Dados, 2015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076474" y="3979080"/>
            <a:ext cx="294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Mês 1: n = 16 usuários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Mês 2: n = 40 usuários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Mês 3: n = 64 usuários</a:t>
            </a: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343745640"/>
              </p:ext>
            </p:extLst>
          </p:nvPr>
        </p:nvGraphicFramePr>
        <p:xfrm>
          <a:off x="450486" y="3002613"/>
          <a:ext cx="6879228" cy="324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30650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</a:p>
        </p:txBody>
      </p:sp>
      <p:pic>
        <p:nvPicPr>
          <p:cNvPr id="4" name="Picture 9" descr="http://dms.ufpel.edu.br/aquares/images/stories/logos/unasus-ufpe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86" y="354001"/>
            <a:ext cx="1152128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312420" y="2394111"/>
            <a:ext cx="115671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Meta 3.2 Buscar 100% dos usuários com DM faltosos às consultas na unidade de saúde conforme a periodicidade recomendada.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primeiro mês de intervenção, tivemos 02 buscas ativas (100%) considerando 02 usuários faltosos, no segundo mês 06 (100%) de 06 usuários faltosos e no terceiro mês 09 (100%) de 09 faltosos.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799672" y="6165181"/>
            <a:ext cx="4084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Planilha de Coleta de Dados, 2015</a:t>
            </a:r>
          </a:p>
        </p:txBody>
      </p:sp>
    </p:spTree>
    <p:extLst>
      <p:ext uri="{BB962C8B-B14F-4D97-AF65-F5344CB8AC3E}">
        <p14:creationId xmlns:p14="http://schemas.microsoft.com/office/powerpoint/2010/main" val="2264722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395663" y="573051"/>
            <a:ext cx="881914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lnSpc>
                <a:spcPct val="150000"/>
              </a:lnSpc>
            </a:pPr>
            <a:r>
              <a:rPr lang="pt-BR" sz="2400" dirty="0"/>
              <a:t>UBS/ESF Padre Teodoro</a:t>
            </a:r>
          </a:p>
          <a:p>
            <a:pPr indent="540385" algn="ctr">
              <a:lnSpc>
                <a:spcPct val="150000"/>
              </a:lnSpc>
              <a:spcAft>
                <a:spcPts val="0"/>
              </a:spcAft>
            </a:pPr>
            <a:endParaRPr lang="pt-BR" sz="24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7" name="Picture 9" descr="http://dms.ufpel.edu.br/aquares/images/stories/logos/unasus-ufpe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42" y="285217"/>
            <a:ext cx="1152128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3063966" y="6271218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Vista anterior – UBS/ESF</a:t>
            </a:r>
          </a:p>
        </p:txBody>
      </p:sp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985" y="1654630"/>
            <a:ext cx="8560329" cy="44123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0336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</a:p>
        </p:txBody>
      </p:sp>
      <p:pic>
        <p:nvPicPr>
          <p:cNvPr id="4" name="Picture 9" descr="http://dms.ufpel.edu.br/aquares/images/stories/logos/unasus-ufpe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86" y="354001"/>
            <a:ext cx="1152128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158030" y="1701812"/>
            <a:ext cx="1172596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Objetivo 4. Melhorar o registro das informações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Meta 4.1. Manter ficha de acompanhamento de 100% das pessoas com hipertensão cadastradas na unidade de saúde.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Meta 4.2. Manter ficha de acompanhamento de 100% dos usuários com DM cadastrados na unidade de saúde.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 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799672" y="6165181"/>
            <a:ext cx="4084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Planilha de Coleta de Dados, 2015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517296" y="4354904"/>
            <a:ext cx="5007429" cy="7402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Alcance das metas – 100% (todos os meses)</a:t>
            </a:r>
          </a:p>
        </p:txBody>
      </p:sp>
    </p:spTree>
    <p:extLst>
      <p:ext uri="{BB962C8B-B14F-4D97-AF65-F5344CB8AC3E}">
        <p14:creationId xmlns:p14="http://schemas.microsoft.com/office/powerpoint/2010/main" val="660789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</a:p>
        </p:txBody>
      </p:sp>
      <p:pic>
        <p:nvPicPr>
          <p:cNvPr id="4" name="Picture 9" descr="http://dms.ufpel.edu.br/aquares/images/stories/logos/unasus-ufpe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86" y="354001"/>
            <a:ext cx="1152128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450486" y="1701812"/>
            <a:ext cx="1143350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Objetivo 5 Mapear usuário com HAS e/ou DM de risco para doença cardiovascular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Meta 5.1. Realizar estratificação do risco cardiovascular em 100% dos usuários com HAS cadastrados na unidade de saúde.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Meta 5.2.  Realizar estratificação do risco cardiovascular em 100% dos usuários com DM cadastrados na unidade de saúde.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799672" y="6165181"/>
            <a:ext cx="4084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Planilha de Coleta de Dados, 2015</a:t>
            </a:r>
          </a:p>
        </p:txBody>
      </p:sp>
      <p:sp>
        <p:nvSpPr>
          <p:cNvPr id="8" name="Retângulo 7"/>
          <p:cNvSpPr/>
          <p:nvPr/>
        </p:nvSpPr>
        <p:spPr>
          <a:xfrm>
            <a:off x="3517296" y="4354904"/>
            <a:ext cx="5007429" cy="7402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Alcance das metas – 100% (todos os meses)</a:t>
            </a:r>
          </a:p>
        </p:txBody>
      </p:sp>
    </p:spTree>
    <p:extLst>
      <p:ext uri="{BB962C8B-B14F-4D97-AF65-F5344CB8AC3E}">
        <p14:creationId xmlns:p14="http://schemas.microsoft.com/office/powerpoint/2010/main" val="2666900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</a:p>
        </p:txBody>
      </p:sp>
      <p:pic>
        <p:nvPicPr>
          <p:cNvPr id="4" name="Picture 9" descr="http://dms.ufpel.edu.br/aquares/images/stories/logos/unasus-ufpe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86" y="354001"/>
            <a:ext cx="1152128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450486" y="1701812"/>
            <a:ext cx="1143350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Objetivo 6 Promover a saúde de usuário com HAS e/ou DM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Meta 6.1. Garantir orientação nutricional sobre alimentação saudável a 100% dos usuários com HAS.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Meta 6.2 Garantir orientação nutricional sobre alimentação saudável a 100% dos usuários com DM.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Meta 6.3 Garantir orientação em relação à prática regular de atividade física a 100% dos usuários com HAS.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Meta 6.4 Garantir orientação em relação à prática regular de atividade física a 100% dos usuários com DM.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Meta 6.5 Garantir orientação sobre os riscos do tabagismo a 100% dos usuários com HAS.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Meta 6.6 Garantir orientação sobre os riscos do tabagismo a 100% dos usuários usuário com DM.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Meta 6.7 Garantir orientação sobre higiene bucal a 100% dos usuários com HAS.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Meta 6.8 Garantir orientação sobre higiene bucal a 100% dos usuários com DM.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799672" y="6165181"/>
            <a:ext cx="4084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Planilha de Coleta de Dados, 2015</a:t>
            </a:r>
          </a:p>
        </p:txBody>
      </p:sp>
      <p:sp>
        <p:nvSpPr>
          <p:cNvPr id="9" name="Retângulo 8"/>
          <p:cNvSpPr/>
          <p:nvPr/>
        </p:nvSpPr>
        <p:spPr>
          <a:xfrm>
            <a:off x="3590954" y="4848984"/>
            <a:ext cx="5007429" cy="7402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Alcance das metas – 100% (todos os meses)</a:t>
            </a:r>
          </a:p>
        </p:txBody>
      </p:sp>
    </p:spTree>
    <p:extLst>
      <p:ext uri="{BB962C8B-B14F-4D97-AF65-F5344CB8AC3E}">
        <p14:creationId xmlns:p14="http://schemas.microsoft.com/office/powerpoint/2010/main" val="1764371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5161327" y="457200"/>
            <a:ext cx="7030673" cy="6196261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Capacitações e reorganização do serviço;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Funções dos profissionais na intervenção;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Interação entre as 3 equipes;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Dificuldades com os exames complementares (elevada demanda do laboratório);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Instrumentos do curso – qualidade nos registros;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Impacto positivo sobre a comunidade;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Incorporação à rotina;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Necessidade de expansão aos usuários alocados em áreas rurais.</a:t>
            </a:r>
            <a:endParaRPr lang="pt-BR" sz="2400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half" idx="2"/>
          </p:nvPr>
        </p:nvSpPr>
        <p:spPr>
          <a:xfrm>
            <a:off x="203200" y="1393303"/>
            <a:ext cx="4568825" cy="5464697"/>
          </a:xfrm>
        </p:spPr>
        <p:txBody>
          <a:bodyPr>
            <a:normAutofit fontScale="85000" lnSpcReduction="20000"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algn="just">
              <a:lnSpc>
                <a:spcPct val="150000"/>
              </a:lnSpc>
            </a:pPr>
            <a:r>
              <a:rPr lang="pt-BR" sz="2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intervenção propiciou ampliar a cobertura da atenção aos usuários com HAS e/ou DM, assim como melhorar a qualidade da atenção às pessoas com hipertensão e/ou diabetes.</a:t>
            </a:r>
          </a:p>
          <a:p>
            <a:pPr algn="just">
              <a:lnSpc>
                <a:spcPct val="150000"/>
              </a:lnSpc>
            </a:pPr>
            <a:r>
              <a:rPr lang="pt-BR" sz="2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registros </a:t>
            </a:r>
            <a:r>
              <a:rPr lang="pt-BR" sz="2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</a:t>
            </a:r>
            <a:r>
              <a:rPr lang="pt-BR" sz="2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-intervenção eram precários, assim, adotaram-se as estimativas da PCD como referência.</a:t>
            </a:r>
          </a:p>
        </p:txBody>
      </p:sp>
      <p:pic>
        <p:nvPicPr>
          <p:cNvPr id="4" name="Picture 9" descr="http://dms.ufpel.edu.br/aquares/images/stories/logos/unasus-ufpe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86" y="354001"/>
            <a:ext cx="1152128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62485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magdalis\Documents\fotos trab german\20150529_09443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9" y="19912"/>
            <a:ext cx="5817689" cy="376468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/>
          <p:cNvSpPr txBox="1"/>
          <p:nvPr/>
        </p:nvSpPr>
        <p:spPr>
          <a:xfrm>
            <a:off x="885372" y="3784601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Atendimento – comunidades rurais</a:t>
            </a:r>
          </a:p>
        </p:txBody>
      </p:sp>
      <p:pic>
        <p:nvPicPr>
          <p:cNvPr id="7" name="Picture 4" descr="C:\Users\magdalis\Documents\fotos trab german\20150530_10114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175" y="3173140"/>
            <a:ext cx="5791926" cy="303897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/>
          <p:cNvSpPr txBox="1"/>
          <p:nvPr/>
        </p:nvSpPr>
        <p:spPr>
          <a:xfrm>
            <a:off x="7620000" y="6212114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Visitas às comunidades rurais</a:t>
            </a:r>
          </a:p>
        </p:txBody>
      </p:sp>
    </p:spTree>
    <p:extLst>
      <p:ext uri="{BB962C8B-B14F-4D97-AF65-F5344CB8AC3E}">
        <p14:creationId xmlns:p14="http://schemas.microsoft.com/office/powerpoint/2010/main" val="512170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8011885" y="6110514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Atividades educativas</a:t>
            </a:r>
          </a:p>
        </p:txBody>
      </p:sp>
      <p:pic>
        <p:nvPicPr>
          <p:cNvPr id="9" name="Picture 5" descr="C:\Users\magdalis\Documents\fotos trab german\CAM0056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257" y="2409371"/>
            <a:ext cx="5530305" cy="3701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C:\Users\magdalis\Documents\fotos trab german\20160317_0956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113529"/>
            <a:ext cx="5668556" cy="332635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/>
          <p:cNvSpPr txBox="1"/>
          <p:nvPr/>
        </p:nvSpPr>
        <p:spPr>
          <a:xfrm>
            <a:off x="1785257" y="3439886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Atendimento clínico</a:t>
            </a:r>
          </a:p>
        </p:txBody>
      </p:sp>
    </p:spTree>
    <p:extLst>
      <p:ext uri="{BB962C8B-B14F-4D97-AF65-F5344CB8AC3E}">
        <p14:creationId xmlns:p14="http://schemas.microsoft.com/office/powerpoint/2010/main" val="22583401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20516" y="365126"/>
            <a:ext cx="9633284" cy="924980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REFLEXÃO CRÍTICA SOBRE O PROCESSO DE APRENDIZADO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1600" y="2130425"/>
            <a:ext cx="11771085" cy="4351338"/>
          </a:xfrm>
        </p:spPr>
        <p:txBody>
          <a:bodyPr>
            <a:normAutofit/>
          </a:bodyPr>
          <a:lstStyle/>
          <a:p>
            <a:r>
              <a:rPr lang="pt-BR" dirty="0"/>
              <a:t>Alta expectativa;</a:t>
            </a:r>
          </a:p>
          <a:p>
            <a:r>
              <a:rPr lang="pt-BR" dirty="0"/>
              <a:t>Dificuldades com a internet;</a:t>
            </a:r>
          </a:p>
          <a:p>
            <a:r>
              <a:rPr lang="pt-BR" dirty="0"/>
              <a:t>Novos conhecimentos para atuação na Atenção Primária;</a:t>
            </a:r>
          </a:p>
          <a:p>
            <a:r>
              <a:rPr lang="pt-BR" dirty="0"/>
              <a:t>Maior conhecimento sobre o SUS e protocolos; </a:t>
            </a:r>
          </a:p>
          <a:p>
            <a:r>
              <a:rPr lang="pt-BR" dirty="0"/>
              <a:t>Participação em fóruns, casos clínicos interativos e EPC – fortalecimento profissional;</a:t>
            </a:r>
          </a:p>
          <a:p>
            <a:r>
              <a:rPr lang="pt-BR" dirty="0"/>
              <a:t>Organização e planejamento de ações entre as equipes;</a:t>
            </a:r>
          </a:p>
          <a:p>
            <a:r>
              <a:rPr lang="pt-BR" dirty="0"/>
              <a:t>Aprendizado plural (Saúde Coletiva, Qualificação clínica e idiomática)</a:t>
            </a:r>
          </a:p>
        </p:txBody>
      </p:sp>
      <p:pic>
        <p:nvPicPr>
          <p:cNvPr id="4" name="Picture 9" descr="http://dms.ufpel.edu.br/aquares/images/stories/logos/unasus-ufpe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86" y="354001"/>
            <a:ext cx="1152128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http://www.inglesnapontadalingua.com.br/wp-content/uploads/2012/10/4-est%C3%A1gios-do-aprendizado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664" y="5210628"/>
            <a:ext cx="1519336" cy="151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900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http://dms.ufpel.edu.br/aquares/images/stories/logos/unasus-ufpel.p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480" y="1681056"/>
            <a:ext cx="3977640" cy="3444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9910" y="2940686"/>
            <a:ext cx="9633284" cy="924980"/>
          </a:xfrm>
        </p:spPr>
        <p:txBody>
          <a:bodyPr>
            <a:normAutofit/>
          </a:bodyPr>
          <a:lstStyle/>
          <a:p>
            <a:pPr algn="ctr"/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OBRIGADO</a:t>
            </a:r>
          </a:p>
        </p:txBody>
      </p:sp>
    </p:spTree>
    <p:extLst>
      <p:ext uri="{BB962C8B-B14F-4D97-AF65-F5344CB8AC3E}">
        <p14:creationId xmlns:p14="http://schemas.microsoft.com/office/powerpoint/2010/main" val="1209478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395663" y="573051"/>
            <a:ext cx="881914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lnSpc>
                <a:spcPct val="150000"/>
              </a:lnSpc>
            </a:pPr>
            <a:r>
              <a:rPr lang="pt-BR" sz="2400" dirty="0"/>
              <a:t>UBS/ESF Padre Teodoro</a:t>
            </a:r>
          </a:p>
          <a:p>
            <a:pPr indent="540385" algn="ctr">
              <a:lnSpc>
                <a:spcPct val="150000"/>
              </a:lnSpc>
              <a:spcAft>
                <a:spcPts val="0"/>
              </a:spcAft>
            </a:pPr>
            <a:endParaRPr lang="pt-BR" sz="24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7" name="Picture 9" descr="http://dms.ufpel.edu.br/aquares/images/stories/logos/unasus-ufpe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42" y="285217"/>
            <a:ext cx="1152128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3063966" y="6271218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Vista interna – UBS/ESF</a:t>
            </a:r>
          </a:p>
        </p:txBody>
      </p:sp>
      <p:pic>
        <p:nvPicPr>
          <p:cNvPr id="8" name="Imagem 7" descr="C:\Users\user\Documents\20150811_11265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58" y="1706563"/>
            <a:ext cx="7744823" cy="4302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7968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395663" y="573051"/>
            <a:ext cx="881914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lnSpc>
                <a:spcPct val="150000"/>
              </a:lnSpc>
            </a:pPr>
            <a:r>
              <a:rPr lang="pt-BR" sz="2400" dirty="0"/>
              <a:t>UBS/ESF Padre Teodoro</a:t>
            </a:r>
          </a:p>
          <a:p>
            <a:pPr indent="540385" algn="ctr">
              <a:lnSpc>
                <a:spcPct val="150000"/>
              </a:lnSpc>
              <a:spcAft>
                <a:spcPts val="0"/>
              </a:spcAft>
            </a:pPr>
            <a:endParaRPr lang="pt-BR" sz="24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7" name="Picture 9" descr="http://dms.ufpel.edu.br/aquares/images/stories/logos/unasus-ufpe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42" y="285217"/>
            <a:ext cx="1152128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2918823" y="6227675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Consultório médico</a:t>
            </a:r>
          </a:p>
        </p:txBody>
      </p:sp>
      <p:pic>
        <p:nvPicPr>
          <p:cNvPr id="6" name="Imagem 5" descr="C:\Users\user\Documents\20150811_11240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629" y="1764619"/>
            <a:ext cx="7780020" cy="3924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3742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395663" y="573051"/>
            <a:ext cx="881914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lnSpc>
                <a:spcPct val="150000"/>
              </a:lnSpc>
            </a:pPr>
            <a:r>
              <a:rPr lang="pt-BR" sz="2400" dirty="0"/>
              <a:t>UBS/ESF Padre Teodoro</a:t>
            </a:r>
          </a:p>
          <a:p>
            <a:pPr indent="540385" algn="ctr">
              <a:lnSpc>
                <a:spcPct val="150000"/>
              </a:lnSpc>
              <a:spcAft>
                <a:spcPts val="0"/>
              </a:spcAft>
            </a:pPr>
            <a:endParaRPr lang="pt-BR" sz="24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7" name="Picture 9" descr="http://dms.ufpel.edu.br/aquares/images/stories/logos/unasus-ufpe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42" y="285217"/>
            <a:ext cx="1152128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2918823" y="6227675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Meio de transporte / comunidades rurais</a:t>
            </a:r>
          </a:p>
        </p:txBody>
      </p:sp>
      <p:pic>
        <p:nvPicPr>
          <p:cNvPr id="8" name="Picture 10" descr="D:\Fotos\Siringal\20150620_17121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889" y="1563324"/>
            <a:ext cx="6880134" cy="4314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5438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08857" y="2319682"/>
            <a:ext cx="12112170" cy="435133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Hipertensão Arterial Sistêmica (HAS) e a Diabetes Mellitus (DM);</a:t>
            </a:r>
          </a:p>
          <a:p>
            <a:pPr algn="ctr">
              <a:lnSpc>
                <a:spcPct val="150000"/>
              </a:lnSpc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Doenças crônicas de alto impacto na vida do usuário;</a:t>
            </a:r>
          </a:p>
          <a:p>
            <a:pPr algn="ctr">
              <a:lnSpc>
                <a:spcPct val="150000"/>
              </a:lnSpc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Promoção, prevenção e controle</a:t>
            </a:r>
          </a:p>
        </p:txBody>
      </p:sp>
      <p:pic>
        <p:nvPicPr>
          <p:cNvPr id="4" name="Picture 9" descr="http://dms.ufpel.edu.br/aquares/images/stories/logos/unasus-ufpe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70" y="354001"/>
            <a:ext cx="1152128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http://jornalnovamidia.com.br/site/wp-content/uploads/2015/05/Hipertens%C3%A3o-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799" y="4968011"/>
            <a:ext cx="2554514" cy="170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232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585831"/>
            <a:ext cx="12090400" cy="517357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Envira esta situada no interior do Amazonas cuja estimativa populacional é de 18422 habitantes. </a:t>
            </a:r>
          </a:p>
          <a:p>
            <a:pPr algn="just">
              <a:lnSpc>
                <a:spcPct val="150000"/>
              </a:lnSpc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 UBS/ESF Padre Teodoro apresenta 3 equipes de saúde, sendo que, a minha atende as comunidades rurais e possui um modelo assistencial de ESF. </a:t>
            </a:r>
          </a:p>
          <a:p>
            <a:endParaRPr lang="pt-BR" dirty="0"/>
          </a:p>
        </p:txBody>
      </p:sp>
      <p:pic>
        <p:nvPicPr>
          <p:cNvPr id="4" name="Picture 9" descr="http://dms.ufpel.edu.br/aquares/images/stories/logos/unasus-ufpe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22" y="354001"/>
            <a:ext cx="1152128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://www.portalamazonia.com.br/pimagens/amazoniadeaz/sobreAmazonia/amazonas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322" y="51854"/>
            <a:ext cx="2527678" cy="182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964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76926" y="661736"/>
            <a:ext cx="9408695" cy="385011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Antes da intervenção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01600" y="1436915"/>
            <a:ext cx="11974285" cy="516750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Segundo o CAP, estimam-se 744 usuários com HAS, sendo atendidos na UBS/ESF 165 (22%) e 212 usuários com DM e desses, 31 usuários cadastrados (15%) bem como deficiências no serviço de saúde como nas atividades de estratificação de risco cardiovascular.</a:t>
            </a:r>
          </a:p>
          <a:p>
            <a:pPr algn="just">
              <a:lnSpc>
                <a:spcPct val="150000"/>
              </a:lnSpc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3 equipes – 4188 pessoas.</a:t>
            </a:r>
          </a:p>
          <a:p>
            <a:pPr>
              <a:lnSpc>
                <a:spcPct val="150000"/>
              </a:lnSpc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Registros inadequados;</a:t>
            </a:r>
          </a:p>
          <a:p>
            <a:pPr>
              <a:lnSpc>
                <a:spcPct val="150000"/>
              </a:lnSpc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Não disponibilidade de exames complementares.</a:t>
            </a:r>
          </a:p>
          <a:p>
            <a:pPr>
              <a:lnSpc>
                <a:spcPct val="150000"/>
              </a:lnSpc>
            </a:pPr>
            <a:endParaRPr lang="pt-BR" sz="2000" dirty="0"/>
          </a:p>
        </p:txBody>
      </p:sp>
      <p:pic>
        <p:nvPicPr>
          <p:cNvPr id="5" name="Picture 9" descr="http://dms.ufpel.edu.br/aquares/images/stories/logos/unasus-ufpe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33" y="291117"/>
            <a:ext cx="1152128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9752" y="4756569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03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76926" y="661736"/>
            <a:ext cx="9408695" cy="385011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Intervenção – planejamento / metodologia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01600" y="1597448"/>
            <a:ext cx="11974285" cy="5167504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Capacitação da equipe sobre os protocolos de atenção a usuários com HAS e/ou DM;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Atividades educativas de promoção e prevenção de saúde;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Divulgação da ação programática na comunidade;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Participação dos líderes comunitários e gestão;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Organização do serviço;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Busca ativa;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Atendimento com uso dos registros específicos;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Visitas domiciliares;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Monitoramento e avaliação das atividades.</a:t>
            </a:r>
          </a:p>
          <a:p>
            <a:pPr>
              <a:lnSpc>
                <a:spcPct val="150000"/>
              </a:lnSpc>
            </a:pPr>
            <a:endParaRPr lang="pt-BR" sz="2000" dirty="0"/>
          </a:p>
        </p:txBody>
      </p:sp>
      <p:pic>
        <p:nvPicPr>
          <p:cNvPr id="5" name="Picture 9" descr="http://dms.ufpel.edu.br/aquares/images/stories/logos/unasus-ufpe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33" y="291117"/>
            <a:ext cx="1152128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19420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1508</Words>
  <Application>Microsoft Office PowerPoint</Application>
  <PresentationFormat>Widescreen</PresentationFormat>
  <Paragraphs>202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3" baseType="lpstr">
      <vt:lpstr>Arial</vt:lpstr>
      <vt:lpstr>Arial Black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INTRODUÇÃO</vt:lpstr>
      <vt:lpstr>INTRODUÇÃO</vt:lpstr>
      <vt:lpstr>Antes da intervenção</vt:lpstr>
      <vt:lpstr>Intervenção – planejamento / metodologia</vt:lpstr>
      <vt:lpstr>OBJETIVO GERAL / ESPECÍFICOS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DISCUSSÃO</vt:lpstr>
      <vt:lpstr>Apresentação do PowerPoint</vt:lpstr>
      <vt:lpstr>Apresentação do PowerPoint</vt:lpstr>
      <vt:lpstr>REFLEXÃO CRÍTICA SOBRE O PROCESSO DE APRENDIZADO</vt:lpstr>
      <vt:lpstr>OBRIGADO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home</dc:creator>
  <cp:lastModifiedBy>Fernanda Vargas Ferreira</cp:lastModifiedBy>
  <cp:revision>227</cp:revision>
  <dcterms:created xsi:type="dcterms:W3CDTF">2016-03-09T23:17:44Z</dcterms:created>
  <dcterms:modified xsi:type="dcterms:W3CDTF">2016-03-30T01:32:28Z</dcterms:modified>
</cp:coreProperties>
</file>